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60" r:id="rId3"/>
    <p:sldId id="259" r:id="rId4"/>
    <p:sldId id="257"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5" autoAdjust="0"/>
    <p:restoredTop sz="86453" autoAdjust="0"/>
  </p:normalViewPr>
  <p:slideViewPr>
    <p:cSldViewPr>
      <p:cViewPr varScale="1">
        <p:scale>
          <a:sx n="67" d="100"/>
          <a:sy n="67" d="100"/>
        </p:scale>
        <p:origin x="-83" y="-69"/>
      </p:cViewPr>
      <p:guideLst>
        <p:guide orient="horz" pos="2160"/>
        <p:guide pos="2880"/>
      </p:guideLst>
    </p:cSldViewPr>
  </p:slideViewPr>
  <p:outlineViewPr>
    <p:cViewPr>
      <p:scale>
        <a:sx n="33" d="100"/>
        <a:sy n="33" d="100"/>
      </p:scale>
      <p:origin x="232"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594A6F-A1CF-4662-A160-41FBAA4F3FF5}" type="datetimeFigureOut">
              <a:rPr lang="en-US" smtClean="0"/>
              <a:t>4/17/2017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0C1DEB-37B0-417C-9117-8EB10F053D52}" type="slidenum">
              <a:rPr lang="en-US" smtClean="0"/>
              <a:t>‹#›</a:t>
            </a:fld>
            <a:endParaRPr lang="en-US"/>
          </a:p>
        </p:txBody>
      </p:sp>
    </p:spTree>
    <p:extLst>
      <p:ext uri="{BB962C8B-B14F-4D97-AF65-F5344CB8AC3E}">
        <p14:creationId xmlns:p14="http://schemas.microsoft.com/office/powerpoint/2010/main" val="340741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0C1DEB-37B0-417C-9117-8EB10F053D52}" type="slidenum">
              <a:rPr lang="en-US" smtClean="0"/>
              <a:t>1</a:t>
            </a:fld>
            <a:endParaRPr lang="en-US"/>
          </a:p>
        </p:txBody>
      </p:sp>
    </p:spTree>
    <p:extLst>
      <p:ext uri="{BB962C8B-B14F-4D97-AF65-F5344CB8AC3E}">
        <p14:creationId xmlns:p14="http://schemas.microsoft.com/office/powerpoint/2010/main" val="763689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0C1DEB-37B0-417C-9117-8EB10F053D52}" type="slidenum">
              <a:rPr lang="en-US" smtClean="0"/>
              <a:t>2</a:t>
            </a:fld>
            <a:endParaRPr lang="en-US"/>
          </a:p>
        </p:txBody>
      </p:sp>
    </p:spTree>
    <p:extLst>
      <p:ext uri="{BB962C8B-B14F-4D97-AF65-F5344CB8AC3E}">
        <p14:creationId xmlns:p14="http://schemas.microsoft.com/office/powerpoint/2010/main" val="3828084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75" y="0"/>
            <a:ext cx="9147175"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AD1995F-231C-4425-A46A-6A7F7776EE6A}" type="datetimeFigureOut">
              <a:rPr lang="en-US" smtClean="0"/>
              <a:t>4/17/2017</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450EDD3-0402-452B-A7CB-032DAD972A9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AD1995F-231C-4425-A46A-6A7F7776EE6A}" type="datetimeFigureOut">
              <a:rPr lang="en-US" smtClean="0"/>
              <a:t>4/17/2017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450EDD3-0402-452B-A7CB-032DAD972A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2438400"/>
          </a:xfrm>
        </p:spPr>
        <p:txBody>
          <a:bodyPr>
            <a:normAutofit/>
          </a:bodyPr>
          <a:lstStyle/>
          <a:p>
            <a:pPr algn="r"/>
            <a:r>
              <a:rPr lang="en-US" sz="3600" b="1" dirty="0" smtClean="0"/>
              <a:t>Time Out and</a:t>
            </a:r>
            <a:br>
              <a:rPr lang="en-US" sz="3600" b="1" dirty="0" smtClean="0"/>
            </a:br>
            <a:r>
              <a:rPr lang="en-US" sz="3600" b="1" dirty="0" smtClean="0"/>
              <a:t>Informed Consent</a:t>
            </a:r>
            <a:endParaRPr lang="en-US" sz="3600" b="1" dirty="0"/>
          </a:p>
        </p:txBody>
      </p:sp>
      <p:sp>
        <p:nvSpPr>
          <p:cNvPr id="3" name="Subtitle 2"/>
          <p:cNvSpPr>
            <a:spLocks noGrp="1"/>
          </p:cNvSpPr>
          <p:nvPr>
            <p:ph type="subTitle" idx="1"/>
          </p:nvPr>
        </p:nvSpPr>
        <p:spPr>
          <a:xfrm>
            <a:off x="990600" y="1066800"/>
            <a:ext cx="7315200" cy="5181600"/>
          </a:xfrm>
        </p:spPr>
        <p:txBody>
          <a:bodyPr>
            <a:normAutofit/>
          </a:bodyPr>
          <a:lstStyle/>
          <a:p>
            <a:pPr algn="l"/>
            <a:endParaRPr lang="en-US" sz="2400" dirty="0" smtClean="0"/>
          </a:p>
          <a:p>
            <a:pPr marL="457200"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476798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ubtitle 2"/>
          <p:cNvSpPr txBox="1">
            <a:spLocks/>
          </p:cNvSpPr>
          <p:nvPr/>
        </p:nvSpPr>
        <p:spPr>
          <a:xfrm>
            <a:off x="990600" y="1066800"/>
            <a:ext cx="7315200"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Both are the cornerstone of Quality care and Patient Safety</a:t>
            </a:r>
          </a:p>
          <a:p>
            <a:r>
              <a:rPr lang="en-US" sz="2400" dirty="0" smtClean="0"/>
              <a:t>Wrong sided or wrong procedures happen 9 times a day in the U.S.</a:t>
            </a:r>
          </a:p>
          <a:p>
            <a:r>
              <a:rPr lang="en-US" sz="2400" dirty="0" smtClean="0"/>
              <a:t>At Kaweah Delta, we have done surgery or procedures on the wrong patient, the wrong side or the wrong procedure.  It can, and does, happen here.  </a:t>
            </a:r>
            <a:r>
              <a:rPr lang="en-US" sz="2400" u="sng" dirty="0" smtClean="0"/>
              <a:t>The answer is the well performed Time Out</a:t>
            </a:r>
          </a:p>
          <a:p>
            <a:r>
              <a:rPr lang="en-US" sz="2400" dirty="0" smtClean="0"/>
              <a:t>Ensuring a Time Out performed properly is the responsibility of the credentialed </a:t>
            </a:r>
            <a:r>
              <a:rPr lang="en-US" sz="2400" dirty="0" err="1" smtClean="0"/>
              <a:t>proceduralist</a:t>
            </a:r>
            <a:r>
              <a:rPr lang="en-US" sz="2400" dirty="0" smtClean="0"/>
              <a:t>.</a:t>
            </a:r>
          </a:p>
          <a:p>
            <a:r>
              <a:rPr lang="en-US" sz="2400" dirty="0" smtClean="0"/>
              <a:t>A member of the “team” may </a:t>
            </a:r>
            <a:r>
              <a:rPr lang="en-US" sz="2400" u="sng" dirty="0" smtClean="0"/>
              <a:t>lead</a:t>
            </a:r>
            <a:r>
              <a:rPr lang="en-US" sz="2400" dirty="0" smtClean="0"/>
              <a:t> the Time Out, but only under the direct supervision and responsibility of the credentialed provider.</a:t>
            </a:r>
          </a:p>
          <a:p>
            <a:endParaRPr lang="en-US" sz="2400" dirty="0" smtClean="0"/>
          </a:p>
          <a:p>
            <a:pPr marL="457200" indent="-457200"/>
            <a:endParaRPr lang="en-US" sz="2400" dirty="0"/>
          </a:p>
        </p:txBody>
      </p:sp>
      <p:sp>
        <p:nvSpPr>
          <p:cNvPr id="5" name="Title 1"/>
          <p:cNvSpPr txBox="1">
            <a:spLocks/>
          </p:cNvSpPr>
          <p:nvPr/>
        </p:nvSpPr>
        <p:spPr>
          <a:xfrm>
            <a:off x="838200" y="2286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mtClean="0"/>
              <a:t>Time Out and Informed Consent</a:t>
            </a:r>
            <a:endParaRPr lang="en-US" sz="3200" dirty="0"/>
          </a:p>
        </p:txBody>
      </p:sp>
    </p:spTree>
    <p:extLst>
      <p:ext uri="{BB962C8B-B14F-4D97-AF65-F5344CB8AC3E}">
        <p14:creationId xmlns:p14="http://schemas.microsoft.com/office/powerpoint/2010/main" val="35410593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45719"/>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lnSpcReduction="10000"/>
          </a:bodyPr>
          <a:lstStyle/>
          <a:p>
            <a:pPr marL="0" indent="0" algn="ctr">
              <a:buNone/>
            </a:pPr>
            <a:r>
              <a:rPr lang="en-US" dirty="0"/>
              <a:t>Major components of a Time Out are:</a:t>
            </a:r>
          </a:p>
          <a:p>
            <a:pPr marL="0" indent="0">
              <a:buNone/>
            </a:pPr>
            <a:endParaRPr lang="en-US" sz="3000" u="sng" dirty="0" smtClean="0"/>
          </a:p>
          <a:p>
            <a:pPr marL="457200" indent="-457200"/>
            <a:r>
              <a:rPr lang="en-US" sz="2800" u="sng" dirty="0" smtClean="0"/>
              <a:t>Everyone</a:t>
            </a:r>
            <a:r>
              <a:rPr lang="en-US" sz="2800" dirty="0" smtClean="0"/>
              <a:t> </a:t>
            </a:r>
            <a:r>
              <a:rPr lang="en-US" sz="2800" dirty="0"/>
              <a:t>in the room stops what they are doing and participates</a:t>
            </a:r>
          </a:p>
          <a:p>
            <a:pPr marL="457200" indent="-457200"/>
            <a:r>
              <a:rPr lang="en-US" sz="2800" dirty="0"/>
              <a:t>The patient is positively identified</a:t>
            </a:r>
          </a:p>
          <a:p>
            <a:pPr marL="457200" indent="-457200"/>
            <a:r>
              <a:rPr lang="en-US" sz="2800" dirty="0"/>
              <a:t>The Informed Consent </a:t>
            </a:r>
            <a:r>
              <a:rPr lang="en-US" sz="2800" dirty="0" smtClean="0"/>
              <a:t>form MUST be used </a:t>
            </a:r>
            <a:r>
              <a:rPr lang="en-US" sz="2800" dirty="0"/>
              <a:t>as the source of information relating to procedure to be done, laterality, and any other pertinent details.</a:t>
            </a:r>
          </a:p>
          <a:p>
            <a:pPr marL="457200" indent="-457200"/>
            <a:r>
              <a:rPr lang="en-US" sz="2800" dirty="0"/>
              <a:t>All personnel in the room must agree to the correctness of each of the items </a:t>
            </a:r>
            <a:r>
              <a:rPr lang="en-US" sz="2800" dirty="0" smtClean="0"/>
              <a:t>above before proceeding</a:t>
            </a:r>
            <a:endParaRPr lang="en-US" sz="2800" dirty="0"/>
          </a:p>
          <a:p>
            <a:endParaRPr lang="en-US" dirty="0"/>
          </a:p>
        </p:txBody>
      </p:sp>
    </p:spTree>
    <p:extLst>
      <p:ext uri="{BB962C8B-B14F-4D97-AF65-F5344CB8AC3E}">
        <p14:creationId xmlns:p14="http://schemas.microsoft.com/office/powerpoint/2010/main" val="13770882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normAutofit/>
          </a:bodyPr>
          <a:lstStyle/>
          <a:p>
            <a:r>
              <a:rPr lang="en-US" sz="3200" dirty="0" smtClean="0"/>
              <a:t>Informed Consent</a:t>
            </a:r>
            <a:endParaRPr lang="en-US" sz="3200" dirty="0"/>
          </a:p>
        </p:txBody>
      </p:sp>
      <p:sp>
        <p:nvSpPr>
          <p:cNvPr id="3" name="Content Placeholder 2"/>
          <p:cNvSpPr>
            <a:spLocks noGrp="1"/>
          </p:cNvSpPr>
          <p:nvPr>
            <p:ph idx="1"/>
          </p:nvPr>
        </p:nvSpPr>
        <p:spPr>
          <a:xfrm>
            <a:off x="990600" y="1752600"/>
            <a:ext cx="7391400" cy="3962400"/>
          </a:xfrm>
        </p:spPr>
        <p:txBody>
          <a:bodyPr>
            <a:normAutofit/>
          </a:bodyPr>
          <a:lstStyle/>
          <a:p>
            <a:pPr marL="0" indent="0">
              <a:buNone/>
            </a:pPr>
            <a:r>
              <a:rPr lang="en-US" dirty="0" smtClean="0"/>
              <a:t>Informed Consent is the </a:t>
            </a:r>
            <a:r>
              <a:rPr lang="en-US" u="sng" dirty="0" smtClean="0"/>
              <a:t>DISCUSSION</a:t>
            </a:r>
            <a:r>
              <a:rPr lang="en-US" dirty="0" smtClean="0"/>
              <a:t> with the patient that reviews risks, benefits, alternatives</a:t>
            </a:r>
            <a:r>
              <a:rPr lang="en-US" dirty="0"/>
              <a:t> </a:t>
            </a:r>
            <a:r>
              <a:rPr lang="en-US" dirty="0" smtClean="0"/>
              <a:t>and addresses any questions the patient and/or family may have.  </a:t>
            </a:r>
          </a:p>
          <a:p>
            <a:pPr marL="0" indent="0">
              <a:buNone/>
            </a:pPr>
            <a:endParaRPr lang="en-US" dirty="0"/>
          </a:p>
          <a:p>
            <a:pPr marL="0" indent="0">
              <a:buNone/>
            </a:pPr>
            <a:r>
              <a:rPr lang="en-US" dirty="0" smtClean="0"/>
              <a:t>It is NOT the signing of the consent form.</a:t>
            </a:r>
          </a:p>
          <a:p>
            <a:pPr marL="0" indent="0">
              <a:buNone/>
            </a:pPr>
            <a:endParaRPr lang="en-US" sz="2800" dirty="0"/>
          </a:p>
        </p:txBody>
      </p:sp>
    </p:spTree>
    <p:extLst>
      <p:ext uri="{BB962C8B-B14F-4D97-AF65-F5344CB8AC3E}">
        <p14:creationId xmlns:p14="http://schemas.microsoft.com/office/powerpoint/2010/main" val="32271052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381000" y="990600"/>
            <a:ext cx="8153400" cy="5287963"/>
          </a:xfrm>
        </p:spPr>
        <p:txBody>
          <a:bodyPr>
            <a:normAutofit/>
          </a:bodyPr>
          <a:lstStyle/>
          <a:p>
            <a:r>
              <a:rPr lang="en-US" sz="2400" dirty="0" smtClean="0"/>
              <a:t>Informed </a:t>
            </a:r>
            <a:r>
              <a:rPr lang="en-US" sz="2400" dirty="0"/>
              <a:t>Consent may ONLY be obtained by the credentialed provider who will be doing the procedure/treatment. </a:t>
            </a:r>
          </a:p>
          <a:p>
            <a:r>
              <a:rPr lang="en-US" sz="2400" dirty="0"/>
              <a:t>(A covering provider </a:t>
            </a:r>
            <a:r>
              <a:rPr lang="en-US" sz="2400" u="sng" dirty="0"/>
              <a:t>who has privileges </a:t>
            </a:r>
            <a:r>
              <a:rPr lang="en-US" sz="2400" dirty="0"/>
              <a:t>for the procedure/treatment being consented may also obtain consent.)</a:t>
            </a:r>
          </a:p>
          <a:p>
            <a:r>
              <a:rPr lang="en-US" sz="2400" dirty="0"/>
              <a:t>NO individuals other than the above may obtain consent.  Once consent is obtained, (the discussion has occurred) then any clinical staff member may obtain the patient’s signature, consistent with the Informed Consent policy of KD. </a:t>
            </a:r>
          </a:p>
          <a:p>
            <a:r>
              <a:rPr lang="en-US" sz="2400" dirty="0" smtClean="0"/>
              <a:t>All consents are to be obtained using the Kaweah Delta Informed Consent form, with all appropriate information entered</a:t>
            </a:r>
          </a:p>
          <a:p>
            <a:endParaRPr lang="en-US" sz="2400" dirty="0"/>
          </a:p>
        </p:txBody>
      </p:sp>
    </p:spTree>
    <p:extLst>
      <p:ext uri="{BB962C8B-B14F-4D97-AF65-F5344CB8AC3E}">
        <p14:creationId xmlns:p14="http://schemas.microsoft.com/office/powerpoint/2010/main" val="1296306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KDHCD Te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KDHCD Temp</Template>
  <TotalTime>69</TotalTime>
  <Words>315</Words>
  <Application>Microsoft Office PowerPoint</Application>
  <PresentationFormat>On-screen Show (4:3)</PresentationFormat>
  <Paragraphs>23</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KDHCD Temp</vt:lpstr>
      <vt:lpstr>Time Out and Informed Consent</vt:lpstr>
      <vt:lpstr>PowerPoint Presentation</vt:lpstr>
      <vt:lpstr>PowerPoint Presentation</vt:lpstr>
      <vt:lpstr>Informed Consent</vt:lpstr>
      <vt:lpstr>PowerPoint Presentation</vt:lpstr>
    </vt:vector>
  </TitlesOfParts>
  <Company>KDHCD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Out and Informed Consent</dc:title>
  <dc:creator>Hirsch, Edward MD</dc:creator>
  <cp:lastModifiedBy>rosgonza</cp:lastModifiedBy>
  <cp:revision>11</cp:revision>
  <cp:lastPrinted>2017-04-17T17:42:48Z</cp:lastPrinted>
  <dcterms:created xsi:type="dcterms:W3CDTF">2017-04-17T16:40:41Z</dcterms:created>
  <dcterms:modified xsi:type="dcterms:W3CDTF">2017-04-17T21:44:07Z</dcterms:modified>
</cp:coreProperties>
</file>