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embeddedFontLst>
    <p:embeddedFont>
      <p:font typeface="Rubik" pitchFamily="2" charset="-79"/>
      <p:regular r:id="rId3"/>
      <p:bold r:id="rId4"/>
      <p:italic r:id="rId5"/>
      <p:boldItalic r:id="rId6"/>
    </p:embeddedFont>
    <p:embeddedFont>
      <p:font typeface="Source Sans Pro Light" panose="020B0403030403020204" pitchFamily="34" charset="0"/>
      <p:regular r:id="rId7"/>
      <p:italic r:id="rId8"/>
    </p:embeddedFont>
    <p:embeddedFont>
      <p:font typeface="Calibri Light" panose="020F0302020204030204" pitchFamily="34" charset="0"/>
      <p:regular r:id="rId9"/>
      <p: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3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54"/>
    <p:restoredTop sz="96327"/>
  </p:normalViewPr>
  <p:slideViewPr>
    <p:cSldViewPr snapToGrid="0" snapToObjects="1">
      <p:cViewPr varScale="1">
        <p:scale>
          <a:sx n="100" d="100"/>
          <a:sy n="100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6C37-4A99-224B-8DE0-09AEE2E0D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2DC2A-96B4-5844-A0B1-B7A564D9F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C0D89-8199-F94C-BFBC-91FD65DA4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5B7A-548C-5441-B5CB-75417C4E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9AE80-D274-454C-8054-DE3D64173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0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73599-2BE5-8D46-A11F-AC5EC34F8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29D0-99A0-3E4B-B4E8-9BDCE0D8F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A2A39-AA28-7F41-AD96-C29E0113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CD7AA-8B10-9247-88CD-F2510FA5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AE1CA-33F9-7C47-8CAD-8A1CBA168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5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3E3CE5-241C-6A4C-BDB7-FB0F208D6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9BC50-35BF-6848-BAFB-F8CD7C0D7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CE5E2-3516-8A4A-BDAC-682B42421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03AB9-75CF-D745-983E-8AFE9D7D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6F267-50C7-A041-BED8-07DFEBA78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14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9D7E-9762-A24E-8D8C-CE550313C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C0AD1-EF47-4E48-A63C-19C038C13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FABE1-3653-364E-9492-C634B6B1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13A3D-59A2-F742-8BE7-E0A2F84B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4AD88-A8FE-EB45-861D-B5353503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4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9ABF-96EB-8B4F-BB94-4AE89A12A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806A9-0560-724D-BBEC-A47C4BD5B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DCFF9-E877-9C44-8995-F33CE5AE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3B560-FDA9-CA4B-AA85-CF3A42D6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217CC-4B54-B74B-9AE1-634CC306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8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FB4C4-FECA-9E4A-8EB7-698E36ED7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256EC-F85B-D349-8E42-AAD17B487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1E773-B8B1-9544-B27F-149246CF3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A6A17-1A73-C54F-A29A-70A121F5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6772A-6E39-A44B-8D6D-5794EF457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3B54A-5E0F-7443-BA49-AAEBAE4B1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0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354-DEB4-B747-89D8-3B609F523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615CE-937F-E24E-8CCF-ECB1F4849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9A61F-FBF6-0042-894F-E275D8141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41D34-6807-3B48-8EBF-F9C3FB05B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377D03-1FA0-BB42-A342-C1B83EC12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6644D-44CB-5544-8661-73B9857D7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E0A6C8-67A7-CB4F-8318-5519CF7A5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992CB8-3A3D-2D4A-A901-0EE63A5A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7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4C8A-CF81-1E40-9496-E40655AA4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539CC0-DB52-9C4C-A15B-38B37D75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E4FEF-F7B7-BF4A-9FFE-6AC8AE474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64B8F-9495-A14E-B629-63278EAD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0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2E4E63-CF35-1B41-9815-CE6FC8123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92C7C2-1A82-DD4B-9114-11C068774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34CCE-6A40-6943-ADCA-44AA5994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4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01F8-18F4-9143-B6BF-88C23DCB8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D53CA-4C1A-D840-BF4C-165B85BFF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84AA88-BA28-834C-AB41-50A0E5479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18194-7283-3D41-9BBE-C8BA94C2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FC6A2-5366-0F42-A443-44D744905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E6F41-54F8-C947-BD19-75182B8DE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6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8D5F-0A5F-464B-9D80-46E612716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3B7113-B262-4949-8141-3C9AAA08AE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8221CE-974C-7B41-807B-01CF39933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D0014-8259-744F-87D6-92AAC55B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CE7-0E21-1246-A03C-996EDF407C8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C583CD-2ACD-5047-8E99-30710B2A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DFAB9-2DEA-BB4C-953E-72198337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54D1-7081-0C4B-9CA1-2410A6E49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8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710F90-77E8-6C4F-A378-0A330F805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FA424-C34E-3B40-AD8F-5068C4729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26B95-73BA-3E48-981D-1975048DF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Source Sans Pro Light" panose="020B0403030403020204" pitchFamily="34" charset="0"/>
              </a:defRPr>
            </a:lvl1pPr>
          </a:lstStyle>
          <a:p>
            <a:fld id="{DC4FECE7-0E21-1246-A03C-996EDF407C8E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2FBCC-0557-064C-A437-DB735A076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Source Sans Pro Light" panose="020B04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F5DF2-D876-324C-A512-77A92C4E8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Source Sans Pro Light" panose="020B0403030403020204" pitchFamily="34" charset="0"/>
              </a:defRPr>
            </a:lvl1pPr>
          </a:lstStyle>
          <a:p>
            <a:fld id="{25D154D1-7081-0C4B-9CA1-2410A6E493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6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EC43F00-0E34-694C-A372-6C2F395B9333}"/>
              </a:ext>
            </a:extLst>
          </p:cNvPr>
          <p:cNvSpPr txBox="1"/>
          <p:nvPr/>
        </p:nvSpPr>
        <p:spPr>
          <a:xfrm>
            <a:off x="527222" y="592890"/>
            <a:ext cx="11491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63356"/>
                </a:solidFill>
                <a:latin typeface="Rubik" pitchFamily="2" charset="-79"/>
                <a:ea typeface="Lato" panose="020F0502020204030203" pitchFamily="34" charset="0"/>
                <a:cs typeface="Rubik" pitchFamily="2" charset="-79"/>
              </a:rPr>
              <a:t>Suicide Risk Assessment</a:t>
            </a:r>
            <a:endParaRPr lang="en-US" sz="2800" b="1" dirty="0">
              <a:solidFill>
                <a:srgbClr val="263356"/>
              </a:solidFill>
              <a:latin typeface="Rubik" pitchFamily="2" charset="-79"/>
              <a:ea typeface="Lato" panose="020F0502020204030203" pitchFamily="34" charset="0"/>
              <a:cs typeface="Rubik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9285AA-B3FB-F548-99D6-C639E4F08935}"/>
              </a:ext>
            </a:extLst>
          </p:cNvPr>
          <p:cNvSpPr txBox="1"/>
          <p:nvPr/>
        </p:nvSpPr>
        <p:spPr>
          <a:xfrm>
            <a:off x="527222" y="1054555"/>
            <a:ext cx="1095265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Currently all patients are assessed for Suicide Risk on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admit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Those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identified at risk are assessed every shift and the system auto places an order for PFS to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evaluate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those patients. These patients are also assessed at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discharge</a:t>
            </a: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Patients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identified at Moderate or High risk for suicide receive an in depth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risk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assessment by Patient and Family Services (PFS) within 24 hours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PFS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assesses the patient and makes recommendations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care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The </a:t>
            </a:r>
            <a:r>
              <a:rPr lang="en-US" sz="1600" b="1" dirty="0">
                <a:solidFill>
                  <a:srgbClr val="FF0000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provider receives an alert on chart open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one time after the PFS risk assessment is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completed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r>
              <a:rPr lang="en-US" sz="2800" b="1" dirty="0" smtClean="0">
                <a:solidFill>
                  <a:srgbClr val="263356"/>
                </a:solidFill>
                <a:latin typeface="Rubik" pitchFamily="2" charset="-79"/>
                <a:ea typeface="Source Sans Pro Light" panose="020B0403030403020204" pitchFamily="34" charset="0"/>
                <a:cs typeface="Rubik" pitchFamily="2" charset="-79"/>
              </a:rPr>
              <a:t>Policy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PC.26 Suicide: Assessment and Care of Patients- Acute Care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Guides the assessment of patients with the Columbia Suicide Severity Rating Scare (C-SSRS) and required interventions for a safe environment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Individual interventions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cannot be reduced, only the risk level can be reduced. Documented provider assessment and order is required to reduce the level of risk; the existing order is discontinued and an order for the new lower level of risk is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Lato Light" panose="020F0502020204030203" pitchFamily="34" charset="0"/>
              </a:rPr>
              <a:t>entered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Lato Light" panose="020F0502020204030203" pitchFamily="34" charset="0"/>
            </a:endParaRPr>
          </a:p>
          <a:p>
            <a:r>
              <a:rPr lang="en-US" sz="2400" b="1" dirty="0" smtClean="0">
                <a:solidFill>
                  <a:srgbClr val="263356"/>
                </a:solidFill>
                <a:latin typeface="Rubik" pitchFamily="2" charset="-79"/>
                <a:ea typeface="Source Sans Pro Light" panose="020B0403030403020204" pitchFamily="34" charset="0"/>
                <a:cs typeface="Rubik" pitchFamily="2" charset="-79"/>
              </a:rPr>
              <a:t>Alerts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Rubik" pitchFamily="2" charset="-79"/>
              </a:rPr>
              <a:t>The provider receives an alert when the patient is scored at risk for suicide on the INITIAL C-SSRS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  <a:cs typeface="Rubik" pitchFamily="2" charset="-79"/>
            </a:endParaRPr>
          </a:p>
          <a:p>
            <a:endParaRPr lang="en-US" b="1" dirty="0" smtClean="0">
              <a:solidFill>
                <a:srgbClr val="263356"/>
              </a:solidFill>
              <a:latin typeface="Rubik" pitchFamily="2" charset="-79"/>
              <a:ea typeface="Source Sans Pro Light" panose="020B0403030403020204" pitchFamily="34" charset="0"/>
              <a:cs typeface="Rubik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7665EE-C312-FD4B-A3D6-2DECDF847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7417" y="6180602"/>
            <a:ext cx="192689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528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190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Courier New</vt:lpstr>
      <vt:lpstr>Rubik</vt:lpstr>
      <vt:lpstr>Lato Light</vt:lpstr>
      <vt:lpstr>Lato</vt:lpstr>
      <vt:lpstr>Source Sans Pro Light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Manduffie</dc:creator>
  <cp:lastModifiedBy>Knudsen, Kari</cp:lastModifiedBy>
  <cp:revision>36</cp:revision>
  <dcterms:created xsi:type="dcterms:W3CDTF">2020-06-19T15:56:59Z</dcterms:created>
  <dcterms:modified xsi:type="dcterms:W3CDTF">2022-04-06T20:39:14Z</dcterms:modified>
</cp:coreProperties>
</file>