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85" r:id="rId3"/>
    <p:sldId id="294" r:id="rId4"/>
    <p:sldId id="288" r:id="rId5"/>
    <p:sldId id="307" r:id="rId6"/>
    <p:sldId id="304" r:id="rId7"/>
    <p:sldId id="306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9C115-632B-41F2-81D2-5B4C528FAFB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B0A3B-ACDA-4493-8E7E-E64FF5096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273-D37E-44B0-8FE5-B6186DC73E11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C3E-A9FC-44B4-8AE2-62197B85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273-D37E-44B0-8FE5-B6186DC73E11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C3E-A9FC-44B4-8AE2-62197B85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0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273-D37E-44B0-8FE5-B6186DC73E11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C3E-A9FC-44B4-8AE2-62197B85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49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7922-98FC-46E9-9CD7-748BD8C5C6DF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F6-9FC6-4255-A3BD-3267B3FD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7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BC20-5F6B-446E-AB31-87CFCAE4C0E5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F6-9FC6-4255-A3BD-3267B3FD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9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E4E4-B38E-4AC3-96D4-167117131A5F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F6-9FC6-4255-A3BD-3267B3FD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3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6785-17F4-4046-83DC-5F703B6D365B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F6-9FC6-4255-A3BD-3267B3FD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90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527C-2FA1-4CA7-892B-DB1A12F09E97}" type="datetime1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F6-9FC6-4255-A3BD-3267B3FD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75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DDB9-B6E4-4172-A1B6-761AAA49A489}" type="datetime1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F6-9FC6-4255-A3BD-3267B3FD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32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9FB-AE2F-4DB9-9F6D-E82B40C8169F}" type="datetime1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F6-9FC6-4255-A3BD-3267B3FD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86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1DEC-BF29-4272-95A9-4160B54E32C7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F6-9FC6-4255-A3BD-3267B3FD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273-D37E-44B0-8FE5-B6186DC73E11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C3E-A9FC-44B4-8AE2-62197B85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8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52E2-B63E-493D-932F-FC87EA79AD31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F6-9FC6-4255-A3BD-3267B3FD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5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5848-5CA8-47C8-B908-1B9414B2E654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F6-9FC6-4255-A3BD-3267B3FD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59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C7D5-D387-4321-AE8A-6683414BB844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F6-9FC6-4255-A3BD-3267B3FD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273-D37E-44B0-8FE5-B6186DC73E11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C3E-A9FC-44B4-8AE2-62197B85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273-D37E-44B0-8FE5-B6186DC73E11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C3E-A9FC-44B4-8AE2-62197B85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1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273-D37E-44B0-8FE5-B6186DC73E11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C3E-A9FC-44B4-8AE2-62197B85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6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273-D37E-44B0-8FE5-B6186DC73E11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C3E-A9FC-44B4-8AE2-62197B85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9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273-D37E-44B0-8FE5-B6186DC73E11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C3E-A9FC-44B4-8AE2-62197B85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7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273-D37E-44B0-8FE5-B6186DC73E11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C3E-A9FC-44B4-8AE2-62197B85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7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273-D37E-44B0-8FE5-B6186DC73E11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C3E-A9FC-44B4-8AE2-62197B85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1F273-D37E-44B0-8FE5-B6186DC73E11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D2C3E-A9FC-44B4-8AE2-62197B857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F9171-79F2-4B00-932E-6E06473C4C6D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78F6-9FC6-4255-A3BD-3267B3FD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view of a city&#10;&#10;Description automatically generated">
            <a:extLst>
              <a:ext uri="{FF2B5EF4-FFF2-40B4-BE49-F238E27FC236}">
                <a16:creationId xmlns:a16="http://schemas.microsoft.com/office/drawing/2014/main" id="{0B7F32D8-17F0-0944-AAD8-4002572BE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00" b="22271"/>
          <a:stretch/>
        </p:blipFill>
        <p:spPr>
          <a:xfrm>
            <a:off x="12833" y="0"/>
            <a:ext cx="12201276" cy="5614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3422CD-0D95-AB4F-85EE-ED89C03BC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06" y="5961862"/>
            <a:ext cx="2910129" cy="569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97502B-F2E2-7149-9999-EF781D427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65" y="6156838"/>
            <a:ext cx="1676002" cy="1795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103D2B-943A-0648-A5F2-48ECEAF85B2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12833" y="0"/>
            <a:ext cx="12192000" cy="5614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A05D0A-AB70-2945-8864-55B7A8B64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2794" y="6196592"/>
            <a:ext cx="1250388" cy="1389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089" y="1930241"/>
            <a:ext cx="10516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 Medical Staff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H&amp;P Documentation: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Required Elements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550B1-7164-B71E-0BD2-0A04B72A29F8}"/>
              </a:ext>
            </a:extLst>
          </p:cNvPr>
          <p:cNvSpPr txBox="1"/>
          <p:nvPr/>
        </p:nvSpPr>
        <p:spPr>
          <a:xfrm>
            <a:off x="8583283" y="4524548"/>
            <a:ext cx="3608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April 2026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ubik" panose="00000500000000000000" pitchFamily="2" charset="-79"/>
              <a:ea typeface="+mn-ea"/>
              <a:cs typeface="Rubik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546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A73E0-8036-AB17-F6E2-73C85285E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1D995E-4F78-A7F7-31F8-57F3584A8360}"/>
              </a:ext>
            </a:extLst>
          </p:cNvPr>
          <p:cNvSpPr txBox="1"/>
          <p:nvPr/>
        </p:nvSpPr>
        <p:spPr>
          <a:xfrm>
            <a:off x="836762" y="0"/>
            <a:ext cx="11355238" cy="107722"/>
          </a:xfrm>
          <a:prstGeom prst="rect">
            <a:avLst/>
          </a:prstGeom>
          <a:solidFill>
            <a:srgbClr val="007EB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Lato" panose="020F0502020204030203" pitchFamily="34" charset="0"/>
              <a:cs typeface="Rubik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C43281-DB01-CFA4-808C-9280BB32B088}"/>
              </a:ext>
            </a:extLst>
          </p:cNvPr>
          <p:cNvSpPr/>
          <p:nvPr/>
        </p:nvSpPr>
        <p:spPr>
          <a:xfrm>
            <a:off x="0" y="0"/>
            <a:ext cx="836762" cy="5969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C80D5F-42C3-DBEF-7A0D-0A2BF5D522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204"/>
          <a:stretch/>
        </p:blipFill>
        <p:spPr>
          <a:xfrm>
            <a:off x="0" y="6000630"/>
            <a:ext cx="836762" cy="85737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236830-64E6-9DFA-26A9-0B780C7EB7F5}"/>
              </a:ext>
            </a:extLst>
          </p:cNvPr>
          <p:cNvSpPr txBox="1">
            <a:spLocks/>
          </p:cNvSpPr>
          <p:nvPr/>
        </p:nvSpPr>
        <p:spPr>
          <a:xfrm>
            <a:off x="836763" y="309802"/>
            <a:ext cx="10489720" cy="857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entries shall be dated, timed, have a legible physician signature, and contain the following required elements:</a:t>
            </a:r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26C370-2017-3C93-3D0D-9BE0A6A92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99251"/>
              </p:ext>
            </p:extLst>
          </p:nvPr>
        </p:nvGraphicFramePr>
        <p:xfrm>
          <a:off x="865517" y="1073350"/>
          <a:ext cx="10938294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487">
                  <a:extLst>
                    <a:ext uri="{9D8B030D-6E8A-4147-A177-3AD203B41FA5}">
                      <a16:colId xmlns:a16="http://schemas.microsoft.com/office/drawing/2014/main" val="3707590663"/>
                    </a:ext>
                  </a:extLst>
                </a:gridCol>
                <a:gridCol w="327803">
                  <a:extLst>
                    <a:ext uri="{9D8B030D-6E8A-4147-A177-3AD203B41FA5}">
                      <a16:colId xmlns:a16="http://schemas.microsoft.com/office/drawing/2014/main" val="732148295"/>
                    </a:ext>
                  </a:extLst>
                </a:gridCol>
                <a:gridCol w="5357004">
                  <a:extLst>
                    <a:ext uri="{9D8B030D-6E8A-4147-A177-3AD203B41FA5}">
                      <a16:colId xmlns:a16="http://schemas.microsoft.com/office/drawing/2014/main" val="1238384427"/>
                    </a:ext>
                  </a:extLst>
                </a:gridCol>
              </a:tblGrid>
              <a:tr h="429705">
                <a:tc gridSpan="3">
                  <a:txBody>
                    <a:bodyPr/>
                    <a:lstStyle/>
                    <a:p>
                      <a:r>
                        <a:rPr lang="en-US" sz="2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 and Physical Elements for Acute Care Hospital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Inpatients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12919"/>
                  </a:ext>
                </a:extLst>
              </a:tr>
              <a:tr h="449757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Chief complaint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 of present illness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Pertinent Current and past medical problems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Surgical history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Medications with dosage and timing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Allergies and reactions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history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Vitals (For Pediatric Patients including weight &amp; height)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Heart exam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Lung exam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Examination of pertinent body parts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highlight>
                          <a:srgbClr val="FF66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Applicable laboratory and radiologic data that leads to the main diagnosis or any secondary diagnoses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diagnosis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Secondary diagnoses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 plans for main and secondary diagnoses (“see orders” is not appropriate)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Mental Health Patients require mental status exam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chart in a typed form within 24 hours of admission, handwriting is for computer downtime or emergencies only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337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99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ABABA-F9AC-BEC4-05DF-4969D90CB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93C642-8F9F-3A48-3D12-BD1317412C3A}"/>
              </a:ext>
            </a:extLst>
          </p:cNvPr>
          <p:cNvSpPr txBox="1"/>
          <p:nvPr/>
        </p:nvSpPr>
        <p:spPr>
          <a:xfrm>
            <a:off x="836762" y="0"/>
            <a:ext cx="11355238" cy="107722"/>
          </a:xfrm>
          <a:prstGeom prst="rect">
            <a:avLst/>
          </a:prstGeom>
          <a:solidFill>
            <a:srgbClr val="007EB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Lato" panose="020F0502020204030203" pitchFamily="34" charset="0"/>
              <a:cs typeface="Rubik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FE3753-4570-C7BF-C766-7BCEE0714270}"/>
              </a:ext>
            </a:extLst>
          </p:cNvPr>
          <p:cNvSpPr/>
          <p:nvPr/>
        </p:nvSpPr>
        <p:spPr>
          <a:xfrm>
            <a:off x="-1437" y="0"/>
            <a:ext cx="836762" cy="5969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642F53-55CA-7AF3-8C9D-33E2579763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204"/>
          <a:stretch/>
        </p:blipFill>
        <p:spPr>
          <a:xfrm>
            <a:off x="0" y="6000630"/>
            <a:ext cx="836762" cy="85737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C0F6F2-1074-3161-F6C6-6221B874A298}"/>
              </a:ext>
            </a:extLst>
          </p:cNvPr>
          <p:cNvSpPr txBox="1">
            <a:spLocks/>
          </p:cNvSpPr>
          <p:nvPr/>
        </p:nvSpPr>
        <p:spPr>
          <a:xfrm>
            <a:off x="1070930" y="340184"/>
            <a:ext cx="10240881" cy="375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entries shall be dated, timed, have a legible physician signature, and contain the following required elements: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E0E8F4-E7D7-2591-28D4-61E7F7B7C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516482"/>
              </p:ext>
            </p:extLst>
          </p:nvPr>
        </p:nvGraphicFramePr>
        <p:xfrm>
          <a:off x="836762" y="1161392"/>
          <a:ext cx="10938294" cy="4823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487">
                  <a:extLst>
                    <a:ext uri="{9D8B030D-6E8A-4147-A177-3AD203B41FA5}">
                      <a16:colId xmlns:a16="http://schemas.microsoft.com/office/drawing/2014/main" val="2716499827"/>
                    </a:ext>
                  </a:extLst>
                </a:gridCol>
                <a:gridCol w="327803">
                  <a:extLst>
                    <a:ext uri="{9D8B030D-6E8A-4147-A177-3AD203B41FA5}">
                      <a16:colId xmlns:a16="http://schemas.microsoft.com/office/drawing/2014/main" val="2167499183"/>
                    </a:ext>
                  </a:extLst>
                </a:gridCol>
                <a:gridCol w="5357004">
                  <a:extLst>
                    <a:ext uri="{9D8B030D-6E8A-4147-A177-3AD203B41FA5}">
                      <a16:colId xmlns:a16="http://schemas.microsoft.com/office/drawing/2014/main" val="2245496435"/>
                    </a:ext>
                  </a:extLst>
                </a:gridCol>
              </a:tblGrid>
              <a:tr h="807461">
                <a:tc gridSpan="3">
                  <a:txBody>
                    <a:bodyPr/>
                    <a:lstStyle/>
                    <a:p>
                      <a:r>
                        <a:rPr lang="en-US" sz="2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 and Physical Elements for Outpatient Surgery or Procedures at the Acute Care Hospital</a:t>
                      </a:r>
                      <a:endParaRPr lang="en-US" sz="24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2298"/>
                  </a:ext>
                </a:extLst>
              </a:tr>
              <a:tr h="4000266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 of present illness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Pertinent Current and past medical problems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Surgical history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Medications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Allergies and reactions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Heart exam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highlight>
                          <a:srgbClr val="FF66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Lung exam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Examination of pertinent body parts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diagnosis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 plans for main diagnosis (“see orders” is not appropriate)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chart in a typed form within 24 hours of admission, handwriting is for computer downtime or emergencies only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104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34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71000-2FC8-3AC2-7B38-62AB68C4F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30E779-83AD-8645-2392-A921EB18F3F8}"/>
              </a:ext>
            </a:extLst>
          </p:cNvPr>
          <p:cNvSpPr txBox="1"/>
          <p:nvPr/>
        </p:nvSpPr>
        <p:spPr>
          <a:xfrm>
            <a:off x="836762" y="0"/>
            <a:ext cx="11355238" cy="107722"/>
          </a:xfrm>
          <a:prstGeom prst="rect">
            <a:avLst/>
          </a:prstGeom>
          <a:solidFill>
            <a:srgbClr val="007EB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Lato" panose="020F0502020204030203" pitchFamily="34" charset="0"/>
              <a:cs typeface="Rubik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CC6423-99A1-0348-8A27-41ACA954B76E}"/>
              </a:ext>
            </a:extLst>
          </p:cNvPr>
          <p:cNvSpPr/>
          <p:nvPr/>
        </p:nvSpPr>
        <p:spPr>
          <a:xfrm>
            <a:off x="-1437" y="0"/>
            <a:ext cx="836762" cy="5969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D3B4FC-2942-F727-3ED9-99FB4434EA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204"/>
          <a:stretch/>
        </p:blipFill>
        <p:spPr>
          <a:xfrm>
            <a:off x="0" y="6000630"/>
            <a:ext cx="836762" cy="85737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22153A-604F-1D3A-B6A6-6C2C509DE0A4}"/>
              </a:ext>
            </a:extLst>
          </p:cNvPr>
          <p:cNvSpPr txBox="1">
            <a:spLocks/>
          </p:cNvSpPr>
          <p:nvPr/>
        </p:nvSpPr>
        <p:spPr>
          <a:xfrm>
            <a:off x="1070930" y="340184"/>
            <a:ext cx="10240881" cy="375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entries shall be dated, timed, have a legible physician signature, and contain the following required elements: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8F58EA-0D3A-BEF0-69B0-E8EE88007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297392"/>
              </p:ext>
            </p:extLst>
          </p:nvPr>
        </p:nvGraphicFramePr>
        <p:xfrm>
          <a:off x="836762" y="1161392"/>
          <a:ext cx="10938294" cy="4807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487">
                  <a:extLst>
                    <a:ext uri="{9D8B030D-6E8A-4147-A177-3AD203B41FA5}">
                      <a16:colId xmlns:a16="http://schemas.microsoft.com/office/drawing/2014/main" val="2716499827"/>
                    </a:ext>
                  </a:extLst>
                </a:gridCol>
                <a:gridCol w="327803">
                  <a:extLst>
                    <a:ext uri="{9D8B030D-6E8A-4147-A177-3AD203B41FA5}">
                      <a16:colId xmlns:a16="http://schemas.microsoft.com/office/drawing/2014/main" val="2167499183"/>
                    </a:ext>
                  </a:extLst>
                </a:gridCol>
                <a:gridCol w="5357004">
                  <a:extLst>
                    <a:ext uri="{9D8B030D-6E8A-4147-A177-3AD203B41FA5}">
                      <a16:colId xmlns:a16="http://schemas.microsoft.com/office/drawing/2014/main" val="2245496435"/>
                    </a:ext>
                  </a:extLst>
                </a:gridCol>
              </a:tblGrid>
              <a:tr h="610399">
                <a:tc gridSpan="3">
                  <a:txBody>
                    <a:bodyPr/>
                    <a:lstStyle/>
                    <a:p>
                      <a:r>
                        <a:rPr lang="en-US" sz="2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 and Physical Elements for Newborns</a:t>
                      </a:r>
                      <a:endParaRPr lang="en-US" sz="24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2298"/>
                  </a:ext>
                </a:extLst>
              </a:tr>
              <a:tr h="4197328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 of present illness, including pertinent history of the mother’s labor and delivery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Maternal risk factors during pregnancy or delivery if applicable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Maternal prenatal testing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Course so far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Hearing screen- completed or planned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CCHD Screenings -completed or planned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Immunizations- completed or planned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highlight>
                          <a:srgbClr val="FF66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Transcutaneous bilirubin- completed or planned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 exam including length and weight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Applicable laboratory and radiologic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diagnosis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Secondary diagnoses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 plans for main and secondary diagnoses (“see orders” is not appropriate)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chart in a typed form within 24 hours of birth, handwriting is for computer downtime or emergencies only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104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21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E019C-68DB-22FB-82D9-461EAA3C6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97E4DD-73EA-3D69-D776-0A64C1B3C05A}"/>
              </a:ext>
            </a:extLst>
          </p:cNvPr>
          <p:cNvSpPr txBox="1"/>
          <p:nvPr/>
        </p:nvSpPr>
        <p:spPr>
          <a:xfrm>
            <a:off x="836762" y="0"/>
            <a:ext cx="11355238" cy="107722"/>
          </a:xfrm>
          <a:prstGeom prst="rect">
            <a:avLst/>
          </a:prstGeom>
          <a:solidFill>
            <a:srgbClr val="007EB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Lato" panose="020F0502020204030203" pitchFamily="34" charset="0"/>
              <a:cs typeface="Rubik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93CDBF-9DED-CEC7-3FCE-33CDDF8C8F4F}"/>
              </a:ext>
            </a:extLst>
          </p:cNvPr>
          <p:cNvSpPr/>
          <p:nvPr/>
        </p:nvSpPr>
        <p:spPr>
          <a:xfrm>
            <a:off x="-1437" y="0"/>
            <a:ext cx="836762" cy="5969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C3B7E5-9122-EDEA-B350-BAD0DA2E2A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204"/>
          <a:stretch/>
        </p:blipFill>
        <p:spPr>
          <a:xfrm>
            <a:off x="0" y="6000630"/>
            <a:ext cx="836762" cy="85737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F27A89-8606-A6A6-C815-9BAB31AC1684}"/>
              </a:ext>
            </a:extLst>
          </p:cNvPr>
          <p:cNvSpPr txBox="1">
            <a:spLocks/>
          </p:cNvSpPr>
          <p:nvPr/>
        </p:nvSpPr>
        <p:spPr>
          <a:xfrm>
            <a:off x="1070930" y="340184"/>
            <a:ext cx="10240881" cy="375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entries shall be dated, timed, have a legible physician signature, and contain the following required elements: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1A3F4C-BD28-66A2-A5A7-745D076C7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33648"/>
              </p:ext>
            </p:extLst>
          </p:nvPr>
        </p:nvGraphicFramePr>
        <p:xfrm>
          <a:off x="836762" y="1161395"/>
          <a:ext cx="10938294" cy="5352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487">
                  <a:extLst>
                    <a:ext uri="{9D8B030D-6E8A-4147-A177-3AD203B41FA5}">
                      <a16:colId xmlns:a16="http://schemas.microsoft.com/office/drawing/2014/main" val="2716499827"/>
                    </a:ext>
                  </a:extLst>
                </a:gridCol>
                <a:gridCol w="327803">
                  <a:extLst>
                    <a:ext uri="{9D8B030D-6E8A-4147-A177-3AD203B41FA5}">
                      <a16:colId xmlns:a16="http://schemas.microsoft.com/office/drawing/2014/main" val="2167499183"/>
                    </a:ext>
                  </a:extLst>
                </a:gridCol>
                <a:gridCol w="5357004">
                  <a:extLst>
                    <a:ext uri="{9D8B030D-6E8A-4147-A177-3AD203B41FA5}">
                      <a16:colId xmlns:a16="http://schemas.microsoft.com/office/drawing/2014/main" val="2245496435"/>
                    </a:ext>
                  </a:extLst>
                </a:gridCol>
              </a:tblGrid>
              <a:tr h="489586">
                <a:tc gridSpan="3">
                  <a:txBody>
                    <a:bodyPr/>
                    <a:lstStyle/>
                    <a:p>
                      <a:pPr lvl="1"/>
                      <a:r>
                        <a:rPr lang="en-US" sz="2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Operative Note/Procedure Note/Endoscopy Note/Catheterization Lab</a:t>
                      </a:r>
                      <a:r>
                        <a:rPr lang="en-US" sz="2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Note-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2298"/>
                  </a:ext>
                </a:extLst>
              </a:tr>
              <a:tr h="3026669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Pre-operative diagnosis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Post-operative diagnosis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Procedure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of Procedure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Surgeon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Assistant(s) (RNFA or Resident are acceptable)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Anesthesia type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Anesthesia provider (Anesthesia team is acceptable)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highlight>
                          <a:srgbClr val="FF66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Blood Loss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Specimens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Implants if used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Narrative of the details of the procedure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Complications if any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Post-op Condition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chart in a typed form within 24 hours of the procedure, handwriting is for computer downtime or emergencies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104749"/>
                  </a:ext>
                </a:extLst>
              </a:tr>
              <a:tr h="1723149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Name(s) of the surgeon(s) and assistants or other practitioners who performed surgical tasks (even when performing those tasks under supervision) and a description of the specific significant surgical tasks that were conducted by practitioners other than the primary surgeon/practitioner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(significant surgical procedures include opening and closing, harvesting grafts, dissecting tissue, removing tissue, implanting devices, altering tissues)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highlight>
                          <a:srgbClr val="FF6600"/>
                        </a:highligh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897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08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67678-B885-6DED-ACF0-75C00D0C7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BB72ED-0E72-3DB2-CF9B-9691EB7CB03D}"/>
              </a:ext>
            </a:extLst>
          </p:cNvPr>
          <p:cNvSpPr txBox="1"/>
          <p:nvPr/>
        </p:nvSpPr>
        <p:spPr>
          <a:xfrm>
            <a:off x="836762" y="0"/>
            <a:ext cx="11355238" cy="107722"/>
          </a:xfrm>
          <a:prstGeom prst="rect">
            <a:avLst/>
          </a:prstGeom>
          <a:solidFill>
            <a:srgbClr val="007EB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Lato" panose="020F0502020204030203" pitchFamily="34" charset="0"/>
              <a:cs typeface="Rubik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F361A-9323-6019-E904-E84435322584}"/>
              </a:ext>
            </a:extLst>
          </p:cNvPr>
          <p:cNvSpPr/>
          <p:nvPr/>
        </p:nvSpPr>
        <p:spPr>
          <a:xfrm>
            <a:off x="-1437" y="0"/>
            <a:ext cx="836762" cy="5969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AAEBAA-520E-CCE1-E705-E6D8BA9773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204"/>
          <a:stretch/>
        </p:blipFill>
        <p:spPr>
          <a:xfrm>
            <a:off x="0" y="6000630"/>
            <a:ext cx="836762" cy="85737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C13709-68DD-3C8F-5187-B65E80A1AB50}"/>
              </a:ext>
            </a:extLst>
          </p:cNvPr>
          <p:cNvSpPr txBox="1">
            <a:spLocks/>
          </p:cNvSpPr>
          <p:nvPr/>
        </p:nvSpPr>
        <p:spPr>
          <a:xfrm>
            <a:off x="1070930" y="340184"/>
            <a:ext cx="10240881" cy="375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entries shall be dated, timed, have a legible physician signature, and contain the following required elements: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81892E-6C0F-F9BA-25EE-E54E84430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0613"/>
              </p:ext>
            </p:extLst>
          </p:nvPr>
        </p:nvGraphicFramePr>
        <p:xfrm>
          <a:off x="836762" y="1161392"/>
          <a:ext cx="10938294" cy="4807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487">
                  <a:extLst>
                    <a:ext uri="{9D8B030D-6E8A-4147-A177-3AD203B41FA5}">
                      <a16:colId xmlns:a16="http://schemas.microsoft.com/office/drawing/2014/main" val="2716499827"/>
                    </a:ext>
                  </a:extLst>
                </a:gridCol>
                <a:gridCol w="327803">
                  <a:extLst>
                    <a:ext uri="{9D8B030D-6E8A-4147-A177-3AD203B41FA5}">
                      <a16:colId xmlns:a16="http://schemas.microsoft.com/office/drawing/2014/main" val="2167499183"/>
                    </a:ext>
                  </a:extLst>
                </a:gridCol>
                <a:gridCol w="5357004">
                  <a:extLst>
                    <a:ext uri="{9D8B030D-6E8A-4147-A177-3AD203B41FA5}">
                      <a16:colId xmlns:a16="http://schemas.microsoft.com/office/drawing/2014/main" val="2245496435"/>
                    </a:ext>
                  </a:extLst>
                </a:gridCol>
              </a:tblGrid>
              <a:tr h="647722">
                <a:tc gridSpan="3">
                  <a:txBody>
                    <a:bodyPr/>
                    <a:lstStyle/>
                    <a:p>
                      <a:pPr lvl="1"/>
                      <a:r>
                        <a:rPr lang="en-US" sz="2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Brief Operative </a:t>
                      </a:r>
                      <a:r>
                        <a:rPr lang="en-US" sz="2400" b="1" u="sng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 Elements</a:t>
                      </a:r>
                      <a:endParaRPr lang="en-US" sz="24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2298"/>
                  </a:ext>
                </a:extLst>
              </a:tr>
              <a:tr h="2341709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Post-operative diagnosis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Procedure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of Procedure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Surgeon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Anesthesia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200" dirty="0">
                        <a:highlight>
                          <a:srgbClr val="FF66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Findings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Blood Loss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Specimens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 op Condition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Typed before the patient changes level of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104749"/>
                  </a:ext>
                </a:extLst>
              </a:tr>
              <a:tr h="1818296">
                <a:tc gridSpan="3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200" dirty="0">
                        <a:highlight>
                          <a:srgbClr val="FF6600"/>
                        </a:highligh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880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57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eah Health New Logo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weah Health New Logo Theme" id="{EA51C69D-DFE4-4C45-9D16-12EAA9628258}" vid="{4CDEDCCE-C032-4F28-9B22-1B3080B9D2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7873</TotalTime>
  <Words>596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Rubik</vt:lpstr>
      <vt:lpstr>Office Theme</vt:lpstr>
      <vt:lpstr>Kaweah Health New Logo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KDHCD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event name</dc:title>
  <dc:creator>Volchko, Sandra</dc:creator>
  <cp:lastModifiedBy>Boyce, Teresa</cp:lastModifiedBy>
  <cp:revision>84</cp:revision>
  <cp:lastPrinted>2026-01-27T20:49:51Z</cp:lastPrinted>
  <dcterms:created xsi:type="dcterms:W3CDTF">2024-06-27T16:03:09Z</dcterms:created>
  <dcterms:modified xsi:type="dcterms:W3CDTF">2026-04-15T22:27:34Z</dcterms:modified>
</cp:coreProperties>
</file>